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4" r:id="rId3"/>
    <p:sldId id="286" r:id="rId4"/>
    <p:sldId id="287" r:id="rId5"/>
    <p:sldId id="288" r:id="rId6"/>
    <p:sldId id="289" r:id="rId7"/>
    <p:sldId id="290" r:id="rId8"/>
    <p:sldId id="292" r:id="rId9"/>
    <p:sldId id="291" r:id="rId10"/>
    <p:sldId id="28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514C-9F74-45D2-B39E-C13B90C1D5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BF58CF-87F3-41AB-B586-181E4870A2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9394EB-D220-4804-9D08-C679190C1FC9}"/>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03B16906-FBE6-46FE-9CD1-A2CD99B6D2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54A539-472D-480A-8985-A97D120D2E15}"/>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159347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40146-79C3-4B2D-A8A2-C12371820D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5AA190-DDAC-4C53-97B1-97E2D7AC6B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D60D16-44AB-4816-BBA3-FE61580EFDD1}"/>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B5EB2916-01EF-4C09-A934-008BC9319F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D114F3-4FA4-4FC7-AD4C-E7B6EBCED563}"/>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22490342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B3AEE2-373B-4CF2-95C7-442DABBF20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42614E-9256-4C26-8769-582087EBF0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ADC9F-C97D-428E-AEFA-157AA706422E}"/>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122A52AF-A0A1-4125-BD21-CA665C9B3C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18440F-806D-4FB1-BC8D-5657732B09CF}"/>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1474303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DCA56-26F4-4D37-90C1-F7C454242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93C940-C477-48CE-A29B-4E9E9B3499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8BD9EE-E46E-442C-9E7D-E837CB6D65FD}"/>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31242C3E-BBED-41D1-89A0-967831D451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A33C5C-D859-4920-A7B4-BBF0872D97E0}"/>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210679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45888-9685-49F3-95C9-DC153E1939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807E46-3DDC-4ACC-BD1D-AEA10465E7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3B1256-1E35-475E-B008-A7FE68D9EDA8}"/>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A595B64A-3834-46EB-A62E-FD02A3B17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9408E-1E6D-438D-B395-45F4249043B4}"/>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925481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79953-2440-4529-B83A-EF9F8D3A944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68F4D9-90C4-4407-9427-A5965FBDE3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67EAEE-3B3B-403C-A56D-A5976FA0DA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0BC28C-8B44-47B8-893B-01229860511F}"/>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6" name="Footer Placeholder 5">
            <a:extLst>
              <a:ext uri="{FF2B5EF4-FFF2-40B4-BE49-F238E27FC236}">
                <a16:creationId xmlns:a16="http://schemas.microsoft.com/office/drawing/2014/main" id="{A84795C8-86F1-42E2-9EB3-88D689E093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DD2CA9-4E5B-4719-A564-7AAE9FC16D50}"/>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136167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A4F5-E7A3-4136-B29F-8EDA0E2C33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880AD3-7E41-45BB-964E-535EA7057E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24AFE7-CDD5-457E-B6FE-C0C3F59988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AF0FDBF-B54B-4E32-BE72-B4499B2C05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64CCBA-FAF9-4F95-90FB-618359704F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63FB668-BDE2-48B2-8EE4-97162E490D79}"/>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8" name="Footer Placeholder 7">
            <a:extLst>
              <a:ext uri="{FF2B5EF4-FFF2-40B4-BE49-F238E27FC236}">
                <a16:creationId xmlns:a16="http://schemas.microsoft.com/office/drawing/2014/main" id="{ECBA09FF-7B8C-4ABC-B014-94F73C9459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ACCE81-823F-4D63-B7DC-20D07BFF5AFE}"/>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1952742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736D0-140B-4213-A785-4DF03A473E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48C38B-8BE2-4DDD-8E7C-B6AE0B74D904}"/>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4" name="Footer Placeholder 3">
            <a:extLst>
              <a:ext uri="{FF2B5EF4-FFF2-40B4-BE49-F238E27FC236}">
                <a16:creationId xmlns:a16="http://schemas.microsoft.com/office/drawing/2014/main" id="{529D03AE-09EF-4243-87E8-D60ECEEB78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80FE8-45E8-4596-B4D5-82C670C30DCC}"/>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610680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20B256-623A-4D79-A0DE-5CB3EA350454}"/>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3" name="Footer Placeholder 2">
            <a:extLst>
              <a:ext uri="{FF2B5EF4-FFF2-40B4-BE49-F238E27FC236}">
                <a16:creationId xmlns:a16="http://schemas.microsoft.com/office/drawing/2014/main" id="{4CD9F20F-8C1E-4C37-BD26-EBD9FFFBF3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AE10803-781B-4D51-831D-C7BB1AC24AD8}"/>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4021268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62D56-5FB2-420F-8220-A23C07F63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579066-8E69-49B9-8CBD-B450C4E1C9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2AF18AC-3EE8-4C6C-BBE7-225A0EE00F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47428F-EF85-4BF4-AE0E-651793D14313}"/>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6" name="Footer Placeholder 5">
            <a:extLst>
              <a:ext uri="{FF2B5EF4-FFF2-40B4-BE49-F238E27FC236}">
                <a16:creationId xmlns:a16="http://schemas.microsoft.com/office/drawing/2014/main" id="{80310908-3C3A-48E5-9101-6055AEAFB5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77F70D-106F-47CA-9D29-DBEA7ED28695}"/>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1067211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E793E-55EC-439B-813B-2E5D1D8378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6682A9-0E24-4F49-95D1-75392FC7DE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D2CE4E-A691-44C3-8EA8-CBB533D9E3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ACC7CB-EC2C-43A8-8F18-6BA893EEC9C5}"/>
              </a:ext>
            </a:extLst>
          </p:cNvPr>
          <p:cNvSpPr>
            <a:spLocks noGrp="1"/>
          </p:cNvSpPr>
          <p:nvPr>
            <p:ph type="dt" sz="half" idx="10"/>
          </p:nvPr>
        </p:nvSpPr>
        <p:spPr/>
        <p:txBody>
          <a:bodyPr/>
          <a:lstStyle/>
          <a:p>
            <a:fld id="{DE1D2DAB-834E-48AC-8008-D09DCE8B72BD}" type="datetimeFigureOut">
              <a:rPr lang="en-US" smtClean="0"/>
              <a:t>4/20/2021</a:t>
            </a:fld>
            <a:endParaRPr lang="en-US"/>
          </a:p>
        </p:txBody>
      </p:sp>
      <p:sp>
        <p:nvSpPr>
          <p:cNvPr id="6" name="Footer Placeholder 5">
            <a:extLst>
              <a:ext uri="{FF2B5EF4-FFF2-40B4-BE49-F238E27FC236}">
                <a16:creationId xmlns:a16="http://schemas.microsoft.com/office/drawing/2014/main" id="{1971770D-5B91-47D6-952D-A5F5B4D3AD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20A629-088E-40FF-A512-53FFDACDD475}"/>
              </a:ext>
            </a:extLst>
          </p:cNvPr>
          <p:cNvSpPr>
            <a:spLocks noGrp="1"/>
          </p:cNvSpPr>
          <p:nvPr>
            <p:ph type="sldNum" sz="quarter" idx="12"/>
          </p:nvPr>
        </p:nvSpPr>
        <p:spPr/>
        <p:txBody>
          <a:bodyPr/>
          <a:lstStyle/>
          <a:p>
            <a:fld id="{9CDE82BA-F13F-42B4-A544-F15AF4688157}" type="slidenum">
              <a:rPr lang="en-US" smtClean="0"/>
              <a:t>‹#›</a:t>
            </a:fld>
            <a:endParaRPr lang="en-US"/>
          </a:p>
        </p:txBody>
      </p:sp>
    </p:spTree>
    <p:extLst>
      <p:ext uri="{BB962C8B-B14F-4D97-AF65-F5344CB8AC3E}">
        <p14:creationId xmlns:p14="http://schemas.microsoft.com/office/powerpoint/2010/main" val="3852164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3DCD36-92A0-4453-9500-9A132339E2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C76EF0-CE3C-42B7-8DE8-55C5EC6C8A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1ECC51-7074-4A2E-A5EC-B5DE29F8C8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1D2DAB-834E-48AC-8008-D09DCE8B72BD}" type="datetimeFigureOut">
              <a:rPr lang="en-US" smtClean="0"/>
              <a:t>4/20/2021</a:t>
            </a:fld>
            <a:endParaRPr lang="en-US"/>
          </a:p>
        </p:txBody>
      </p:sp>
      <p:sp>
        <p:nvSpPr>
          <p:cNvPr id="5" name="Footer Placeholder 4">
            <a:extLst>
              <a:ext uri="{FF2B5EF4-FFF2-40B4-BE49-F238E27FC236}">
                <a16:creationId xmlns:a16="http://schemas.microsoft.com/office/drawing/2014/main" id="{9BE9847E-11D1-4DE2-A8A0-71059684E3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72D316-E743-4581-9FE3-F564BB6160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DE82BA-F13F-42B4-A544-F15AF4688157}" type="slidenum">
              <a:rPr lang="en-US" smtClean="0"/>
              <a:t>‹#›</a:t>
            </a:fld>
            <a:endParaRPr lang="en-US"/>
          </a:p>
        </p:txBody>
      </p:sp>
    </p:spTree>
    <p:extLst>
      <p:ext uri="{BB962C8B-B14F-4D97-AF65-F5344CB8AC3E}">
        <p14:creationId xmlns:p14="http://schemas.microsoft.com/office/powerpoint/2010/main" val="32301893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youtu.be/S1H5sC353yg"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0AE394F-AFF1-4485-AF1F-7387A2F04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Video 6">
            <a:extLst>
              <a:ext uri="{FF2B5EF4-FFF2-40B4-BE49-F238E27FC236}">
                <a16:creationId xmlns:a16="http://schemas.microsoft.com/office/drawing/2014/main" id="{3FC34FE8-9E85-4E52-8C48-01A675AB37F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21334" y="29884"/>
            <a:ext cx="12191999" cy="6857990"/>
          </a:xfrm>
          <a:prstGeom prst="rect">
            <a:avLst/>
          </a:prstGeom>
        </p:spPr>
      </p:pic>
      <p:sp>
        <p:nvSpPr>
          <p:cNvPr id="13" name="Rectangle 12">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0FE5C5-643C-4DAC-AC98-052B9227DEB3}"/>
              </a:ext>
            </a:extLst>
          </p:cNvPr>
          <p:cNvSpPr>
            <a:spLocks noGrp="1"/>
          </p:cNvSpPr>
          <p:nvPr>
            <p:ph type="ctrTitle"/>
          </p:nvPr>
        </p:nvSpPr>
        <p:spPr>
          <a:xfrm>
            <a:off x="-32995" y="-102388"/>
            <a:ext cx="3757928" cy="820257"/>
          </a:xfrm>
        </p:spPr>
        <p:txBody>
          <a:bodyPr vert="horz" lIns="91440" tIns="45720" rIns="91440" bIns="45720" rtlCol="0" anchor="t">
            <a:normAutofit/>
          </a:bodyPr>
          <a:lstStyle/>
          <a:p>
            <a:pPr algn="l"/>
            <a:r>
              <a:rPr lang="en-US" sz="5200" dirty="0">
                <a:solidFill>
                  <a:srgbClr val="FFFFFF"/>
                </a:solidFill>
              </a:rPr>
              <a:t>Assignment 4</a:t>
            </a:r>
          </a:p>
        </p:txBody>
      </p:sp>
      <p:sp>
        <p:nvSpPr>
          <p:cNvPr id="15" name="Rectangle 14">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4E252F7A-F4CB-4622-BB52-1F9FFC5BB2F9}"/>
              </a:ext>
            </a:extLst>
          </p:cNvPr>
          <p:cNvSpPr>
            <a:spLocks noGrp="1"/>
          </p:cNvSpPr>
          <p:nvPr>
            <p:ph type="subTitle" idx="1"/>
          </p:nvPr>
        </p:nvSpPr>
        <p:spPr>
          <a:xfrm>
            <a:off x="3047" y="5146903"/>
            <a:ext cx="4371887" cy="495449"/>
          </a:xfrm>
        </p:spPr>
        <p:txBody>
          <a:bodyPr vert="horz" lIns="91440" tIns="45720" rIns="91440" bIns="45720" rtlCol="0" anchor="b">
            <a:normAutofit/>
          </a:bodyPr>
          <a:lstStyle/>
          <a:p>
            <a:pPr algn="l"/>
            <a:r>
              <a:rPr lang="en-US" sz="2000" dirty="0">
                <a:solidFill>
                  <a:srgbClr val="FFFFFF"/>
                </a:solidFill>
                <a:latin typeface="Segoe UI" panose="020B0502040204020203" pitchFamily="34" charset="0"/>
                <a:cs typeface="Segoe UI" panose="020B0502040204020203" pitchFamily="34" charset="0"/>
              </a:rPr>
              <a:t>Information Encoding Standard</a:t>
            </a:r>
          </a:p>
        </p:txBody>
      </p:sp>
      <p:sp>
        <p:nvSpPr>
          <p:cNvPr id="5" name="Rectangle 4">
            <a:extLst>
              <a:ext uri="{FF2B5EF4-FFF2-40B4-BE49-F238E27FC236}">
                <a16:creationId xmlns:a16="http://schemas.microsoft.com/office/drawing/2014/main" id="{CC7EAB33-FCB5-4AFA-8452-56B6A1E872BA}"/>
              </a:ext>
            </a:extLst>
          </p:cNvPr>
          <p:cNvSpPr/>
          <p:nvPr/>
        </p:nvSpPr>
        <p:spPr>
          <a:xfrm>
            <a:off x="-106532" y="5445821"/>
            <a:ext cx="2858609" cy="1104438"/>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spcAft>
                <a:spcPts val="600"/>
              </a:spcAft>
            </a:pPr>
            <a:r>
              <a:rPr lang="en-US" sz="2000" dirty="0">
                <a:latin typeface="Segoe UI" panose="020B0502040204020203" pitchFamily="34" charset="0"/>
                <a:cs typeface="Segoe UI" panose="020B0502040204020203" pitchFamily="34" charset="0"/>
              </a:rPr>
              <a:t>Student Name: Money</a:t>
            </a:r>
          </a:p>
          <a:p>
            <a:pPr algn="ctr">
              <a:spcAft>
                <a:spcPts val="600"/>
              </a:spcAft>
            </a:pPr>
            <a:r>
              <a:rPr lang="en-US" sz="2000" dirty="0">
                <a:latin typeface="Segoe UI" panose="020B0502040204020203" pitchFamily="34" charset="0"/>
                <a:cs typeface="Segoe UI" panose="020B0502040204020203" pitchFamily="34" charset="0"/>
              </a:rPr>
              <a:t>Student Id: 200459799</a:t>
            </a:r>
          </a:p>
        </p:txBody>
      </p:sp>
      <p:sp>
        <p:nvSpPr>
          <p:cNvPr id="12" name="Title 1">
            <a:extLst>
              <a:ext uri="{FF2B5EF4-FFF2-40B4-BE49-F238E27FC236}">
                <a16:creationId xmlns:a16="http://schemas.microsoft.com/office/drawing/2014/main" id="{870E643C-8140-4E49-86EC-91F84B8F37B0}"/>
              </a:ext>
            </a:extLst>
          </p:cNvPr>
          <p:cNvSpPr txBox="1">
            <a:spLocks/>
          </p:cNvSpPr>
          <p:nvPr/>
        </p:nvSpPr>
        <p:spPr>
          <a:xfrm>
            <a:off x="21335" y="4964886"/>
            <a:ext cx="3471169" cy="495449"/>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000" dirty="0">
                <a:solidFill>
                  <a:srgbClr val="FFFFFF"/>
                </a:solidFill>
                <a:latin typeface="Segoe UI" panose="020B0502040204020203" pitchFamily="34" charset="0"/>
                <a:cs typeface="Segoe UI" panose="020B0502040204020203" pitchFamily="34" charset="0"/>
              </a:rPr>
              <a:t>BDAT1001</a:t>
            </a:r>
          </a:p>
        </p:txBody>
      </p:sp>
      <p:sp>
        <p:nvSpPr>
          <p:cNvPr id="14" name="Title 1">
            <a:extLst>
              <a:ext uri="{FF2B5EF4-FFF2-40B4-BE49-F238E27FC236}">
                <a16:creationId xmlns:a16="http://schemas.microsoft.com/office/drawing/2014/main" id="{6E3CD307-A730-4880-AAB4-FC53F2AA80E2}"/>
              </a:ext>
            </a:extLst>
          </p:cNvPr>
          <p:cNvSpPr txBox="1">
            <a:spLocks/>
          </p:cNvSpPr>
          <p:nvPr/>
        </p:nvSpPr>
        <p:spPr>
          <a:xfrm>
            <a:off x="21335" y="677323"/>
            <a:ext cx="2437780" cy="781505"/>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rgbClr val="FFFFFF"/>
                </a:solidFill>
              </a:rPr>
              <a:t>Part2</a:t>
            </a:r>
          </a:p>
        </p:txBody>
      </p:sp>
    </p:spTree>
    <p:extLst>
      <p:ext uri="{BB962C8B-B14F-4D97-AF65-F5344CB8AC3E}">
        <p14:creationId xmlns:p14="http://schemas.microsoft.com/office/powerpoint/2010/main" val="2615704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2F9955-0759-49C3-9AE5-99668B7FA45E}"/>
              </a:ext>
            </a:extLst>
          </p:cNvPr>
          <p:cNvSpPr>
            <a:spLocks noGrp="1"/>
          </p:cNvSpPr>
          <p:nvPr>
            <p:ph type="title"/>
          </p:nvPr>
        </p:nvSpPr>
        <p:spPr>
          <a:xfrm>
            <a:off x="966278" y="2133668"/>
            <a:ext cx="9910296" cy="2590027"/>
          </a:xfrm>
        </p:spPr>
        <p:txBody>
          <a:bodyPr vert="horz" lIns="91440" tIns="45720" rIns="91440" bIns="45720" rtlCol="0" anchor="t">
            <a:normAutofit/>
          </a:bodyPr>
          <a:lstStyle/>
          <a:p>
            <a:pPr algn="ctr"/>
            <a:r>
              <a:rPr lang="en-US" sz="8000" kern="1200" dirty="0">
                <a:solidFill>
                  <a:schemeClr val="tx1"/>
                </a:solidFill>
                <a:latin typeface="+mj-lt"/>
                <a:ea typeface="+mj-ea"/>
                <a:cs typeface="+mj-cs"/>
              </a:rPr>
              <a:t>Thank you</a:t>
            </a:r>
          </a:p>
        </p:txBody>
      </p:sp>
      <p:sp>
        <p:nvSpPr>
          <p:cNvPr id="15"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899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pPr algn="ctr"/>
            <a:r>
              <a:rPr lang="en-US" sz="2400" b="1" dirty="0"/>
              <a:t>Final Project - Security Technologies Recommendations</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0"/>
            <a:ext cx="10515600" cy="3915052"/>
          </a:xfrm>
        </p:spPr>
        <p:txBody>
          <a:bodyPr>
            <a:normAutofit/>
          </a:bodyPr>
          <a:lstStyle/>
          <a:p>
            <a:r>
              <a:rPr lang="en-US" sz="1400" dirty="0"/>
              <a:t>In this Presentation we will discuss some imperative question.</a:t>
            </a:r>
          </a:p>
          <a:p>
            <a:r>
              <a:rPr lang="en-US" sz="1400" dirty="0"/>
              <a:t>Answers to these question are required to create a secured project which can not be access by unauthenticated users.</a:t>
            </a:r>
          </a:p>
          <a:p>
            <a:r>
              <a:rPr lang="en-US" sz="1400" dirty="0"/>
              <a:t>Question for discussion:</a:t>
            </a:r>
          </a:p>
          <a:p>
            <a:pPr marL="285750" indent="-285750">
              <a:buFont typeface="Wingdings" panose="05000000000000000000" pitchFamily="2" charset="2"/>
              <a:buChar char="Ø"/>
            </a:pPr>
            <a:r>
              <a:rPr lang="en-US" sz="1400" dirty="0"/>
              <a:t>How can we transfer personal data securely within their network?</a:t>
            </a:r>
          </a:p>
          <a:p>
            <a:pPr marL="285750" indent="-285750">
              <a:buFont typeface="Wingdings" panose="05000000000000000000" pitchFamily="2" charset="2"/>
              <a:buChar char="Ø"/>
            </a:pPr>
            <a:r>
              <a:rPr lang="en-US" sz="1400" dirty="0"/>
              <a:t>What security protocol is best for transferring personal files?</a:t>
            </a:r>
          </a:p>
          <a:p>
            <a:pPr marL="285750" indent="-285750">
              <a:buFont typeface="Wingdings" panose="05000000000000000000" pitchFamily="2" charset="2"/>
              <a:buChar char="Ø"/>
            </a:pPr>
            <a:r>
              <a:rPr lang="en-US" sz="1400" dirty="0"/>
              <a:t>Can we encode and encrypt images?</a:t>
            </a:r>
          </a:p>
          <a:p>
            <a:pPr marL="285750" indent="-285750">
              <a:buFont typeface="Wingdings" panose="05000000000000000000" pitchFamily="2" charset="2"/>
              <a:buChar char="Ø"/>
            </a:pPr>
            <a:r>
              <a:rPr lang="en-US" sz="1400" dirty="0"/>
              <a:t>Our database cannot be moved from the site, and we need to be able to access it externally using a secure API. Can you explain the architecture of a secure API?</a:t>
            </a:r>
          </a:p>
          <a:p>
            <a:pPr marL="285750" indent="-285750">
              <a:buFont typeface="Wingdings" panose="05000000000000000000" pitchFamily="2" charset="2"/>
              <a:buChar char="Ø"/>
            </a:pPr>
            <a:r>
              <a:rPr lang="en-US" sz="1400" dirty="0"/>
              <a:t> Can you recommend a secure framework for coding an API? </a:t>
            </a:r>
          </a:p>
          <a:p>
            <a:pPr marL="285750" indent="-285750">
              <a:buFont typeface="Wingdings" panose="05000000000000000000" pitchFamily="2" charset="2"/>
              <a:buChar char="Ø"/>
            </a:pPr>
            <a:r>
              <a:rPr lang="en-US" sz="1400" dirty="0"/>
              <a:t>What data interchange format should we use while transferring data between locations? </a:t>
            </a:r>
          </a:p>
          <a:p>
            <a:pPr marL="285750" indent="-285750">
              <a:buFont typeface="Wingdings" panose="05000000000000000000" pitchFamily="2" charset="2"/>
              <a:buChar char="Ø"/>
            </a:pPr>
            <a:r>
              <a:rPr lang="en-US" sz="1400" dirty="0"/>
              <a:t>How should we store our data in our many locations? 8. What are the ethical concerns related to the transmission of personal data?</a:t>
            </a:r>
          </a:p>
        </p:txBody>
      </p:sp>
    </p:spTree>
    <p:extLst>
      <p:ext uri="{BB962C8B-B14F-4D97-AF65-F5344CB8AC3E}">
        <p14:creationId xmlns:p14="http://schemas.microsoft.com/office/powerpoint/2010/main" val="4233619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800" b="1" dirty="0"/>
              <a:t>About my self:</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0"/>
            <a:ext cx="10515600" cy="1464815"/>
          </a:xfrm>
        </p:spPr>
        <p:txBody>
          <a:bodyPr>
            <a:normAutofit/>
          </a:bodyPr>
          <a:lstStyle/>
          <a:p>
            <a:r>
              <a:rPr lang="en-US" sz="1600" dirty="0"/>
              <a:t>I am Money student at Georgian college. I am doing my bigdata program from Georgian college. I have approximated 4.5 year experience as CRM developer in Information Technology filed.</a:t>
            </a:r>
          </a:p>
          <a:p>
            <a:r>
              <a:rPr lang="en-US" sz="1600" dirty="0"/>
              <a:t>I have joined this course because I want improve y analysis skills which is required for me to upgrade my career.  I want be Information Technology analyst and want to be proficient in this field so that I can provide best solution to client.</a:t>
            </a:r>
          </a:p>
        </p:txBody>
      </p:sp>
    </p:spTree>
    <p:extLst>
      <p:ext uri="{BB962C8B-B14F-4D97-AF65-F5344CB8AC3E}">
        <p14:creationId xmlns:p14="http://schemas.microsoft.com/office/powerpoint/2010/main" val="92227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000" b="1" dirty="0"/>
              <a:t>1. How can we transfer personal data securely within their network?</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0"/>
            <a:ext cx="10515600" cy="4764555"/>
          </a:xfrm>
        </p:spPr>
        <p:txBody>
          <a:bodyPr>
            <a:normAutofit/>
          </a:bodyPr>
          <a:lstStyle/>
          <a:p>
            <a:r>
              <a:rPr lang="en-US" sz="1800" b="1" dirty="0">
                <a:latin typeface="Segoe UI" panose="020B0502040204020203" pitchFamily="34" charset="0"/>
                <a:cs typeface="Segoe UI" panose="020B0502040204020203" pitchFamily="34" charset="0"/>
              </a:rPr>
              <a:t>Answer: </a:t>
            </a:r>
            <a:r>
              <a:rPr lang="en-US" sz="1800" dirty="0">
                <a:latin typeface="Segoe UI" panose="020B0502040204020203" pitchFamily="34" charset="0"/>
                <a:cs typeface="Segoe UI" panose="020B0502040204020203" pitchFamily="34" charset="0"/>
              </a:rPr>
              <a:t>Now a days, transfer data online is very normal but its important that how we are sharing data online. We should be proactive while sharing data. One must consider the facts that sharing data online is safe or  not.</a:t>
            </a:r>
          </a:p>
          <a:p>
            <a:r>
              <a:rPr lang="en-US" sz="1800" dirty="0">
                <a:latin typeface="Segoe UI" panose="020B0502040204020203" pitchFamily="34" charset="0"/>
                <a:cs typeface="Segoe UI" panose="020B0502040204020203" pitchFamily="34" charset="0"/>
              </a:rPr>
              <a:t>If we consider data sharing on development perspective, then it’s a major requirement now a days because everyone wants their data to be safe.</a:t>
            </a:r>
          </a:p>
          <a:p>
            <a:r>
              <a:rPr lang="en-US" sz="1800" dirty="0">
                <a:latin typeface="Segoe UI" panose="020B0502040204020203" pitchFamily="34" charset="0"/>
                <a:cs typeface="Segoe UI" panose="020B0502040204020203" pitchFamily="34" charset="0"/>
              </a:rPr>
              <a:t>There are many ways of sharing personal data securely within the network from which few are given below:</a:t>
            </a:r>
          </a:p>
          <a:p>
            <a:pPr marL="342900" indent="-342900">
              <a:buAutoNum type="arabicPeriod"/>
            </a:pPr>
            <a:r>
              <a:rPr lang="en-US" sz="1800" dirty="0">
                <a:latin typeface="Segoe UI" panose="020B0502040204020203" pitchFamily="34" charset="0"/>
                <a:cs typeface="Segoe UI" panose="020B0502040204020203" pitchFamily="34" charset="0"/>
              </a:rPr>
              <a:t>File Transfer protocol program: By using this users can interchange their data by password. If user will know the password, they can access the files shared from the server of FTP.</a:t>
            </a:r>
          </a:p>
          <a:p>
            <a:pPr marL="342900" indent="-342900">
              <a:buAutoNum type="arabicPeriod"/>
            </a:pPr>
            <a:r>
              <a:rPr lang="en-US" sz="1800" dirty="0">
                <a:latin typeface="Segoe UI" panose="020B0502040204020203" pitchFamily="34" charset="0"/>
                <a:cs typeface="Segoe UI" panose="020B0502040204020203" pitchFamily="34" charset="0"/>
              </a:rPr>
              <a:t>Storage Media that can be removable: Users can use removeable storages in which they can add their number of file that they want to share and they handover the storage to other users with whom they want to share data. This process includes FTP Sever for the aspect of security.</a:t>
            </a:r>
          </a:p>
          <a:p>
            <a:pPr marL="342900" indent="-342900">
              <a:buAutoNum type="arabicPeriod"/>
            </a:pPr>
            <a:r>
              <a:rPr lang="en-US" sz="1800" dirty="0">
                <a:latin typeface="Segoe UI" panose="020B0502040204020203" pitchFamily="34" charset="0"/>
                <a:cs typeface="Segoe UI" panose="020B0502040204020203" pitchFamily="34" charset="0"/>
              </a:rPr>
              <a:t>Dropbox: Dropbox is also smart way of sharing data as </a:t>
            </a:r>
            <a:r>
              <a:rPr lang="en-US" sz="1800" dirty="0" err="1">
                <a:latin typeface="Segoe UI" panose="020B0502040204020203" pitchFamily="34" charset="0"/>
                <a:cs typeface="Segoe UI" panose="020B0502040204020203" pitchFamily="34" charset="0"/>
              </a:rPr>
              <a:t>dropbox</a:t>
            </a:r>
            <a:r>
              <a:rPr lang="en-US" sz="1800" dirty="0">
                <a:latin typeface="Segoe UI" panose="020B0502040204020203" pitchFamily="34" charset="0"/>
                <a:cs typeface="Segoe UI" panose="020B0502040204020203" pitchFamily="34" charset="0"/>
              </a:rPr>
              <a:t> provides facility their users to securely transfer of data using Advance encryption standard key.</a:t>
            </a:r>
          </a:p>
          <a:p>
            <a:r>
              <a:rPr lang="en-US" sz="1800" dirty="0">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2502264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000" b="1" dirty="0"/>
              <a:t>2. What security protocol is best for transferring personal files?</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59"/>
            <a:ext cx="10515600" cy="4856085"/>
          </a:xfrm>
        </p:spPr>
        <p:txBody>
          <a:bodyPr>
            <a:noAutofit/>
          </a:bodyPr>
          <a:lstStyle/>
          <a:p>
            <a:r>
              <a:rPr lang="en-US" sz="2000" b="1" dirty="0">
                <a:latin typeface="Segoe UI" panose="020B0502040204020203" pitchFamily="34" charset="0"/>
                <a:cs typeface="Segoe UI" panose="020B0502040204020203" pitchFamily="34" charset="0"/>
              </a:rPr>
              <a:t>Answers: </a:t>
            </a:r>
            <a:r>
              <a:rPr lang="en-US" sz="1800" dirty="0">
                <a:latin typeface="Segoe UI" panose="020B0502040204020203" pitchFamily="34" charset="0"/>
                <a:cs typeface="Segoe UI" panose="020B0502040204020203" pitchFamily="34" charset="0"/>
              </a:rPr>
              <a:t>There are many security protocol available for transferring the personal files. From which as per me are best for transferring data are given below:</a:t>
            </a:r>
          </a:p>
          <a:p>
            <a:endParaRPr lang="en-US" sz="1800" dirty="0">
              <a:latin typeface="Segoe UI" panose="020B0502040204020203" pitchFamily="34" charset="0"/>
              <a:cs typeface="Segoe UI" panose="020B0502040204020203" pitchFamily="34" charset="0"/>
            </a:endParaRPr>
          </a:p>
          <a:p>
            <a:r>
              <a:rPr lang="en-US" sz="1800" dirty="0">
                <a:latin typeface="Segoe UI" panose="020B0502040204020203" pitchFamily="34" charset="0"/>
                <a:cs typeface="Segoe UI" panose="020B0502040204020203" pitchFamily="34" charset="0"/>
              </a:rPr>
              <a:t>1. HTTPS: Hypertext Transfer Protocol Secure (HTTPS) provides certified authentication which add security to HTTP. Hypertext Transfer Protocol Secure provide high level of security by encrypting the inbound traffic of websites and introduce encryption layer via TLS. HTTPS ensure security that why it is used by plethora of banking applications for payments and secure transactions purposes.</a:t>
            </a:r>
          </a:p>
          <a:p>
            <a:endParaRPr lang="en-US" sz="1800" dirty="0">
              <a:latin typeface="Segoe UI" panose="020B0502040204020203" pitchFamily="34" charset="0"/>
              <a:cs typeface="Segoe UI" panose="020B0502040204020203" pitchFamily="34" charset="0"/>
            </a:endParaRPr>
          </a:p>
          <a:p>
            <a:r>
              <a:rPr lang="en-US" sz="1800" dirty="0">
                <a:latin typeface="Segoe UI" panose="020B0502040204020203" pitchFamily="34" charset="0"/>
                <a:cs typeface="Segoe UI" panose="020B0502040204020203" pitchFamily="34" charset="0"/>
              </a:rPr>
              <a:t>2. SFTP: SFTP protocol allow different organizations to pass their data over SSH (Secure Shell) stream which give excellent security to data. The attractive part of SFTP is that it prevent unauthorized access to sensitive data which include passwords also during transmission of data. In SFTP to make a connection between sender and receiver it is mandatory that user must be authenticated.</a:t>
            </a:r>
          </a:p>
        </p:txBody>
      </p:sp>
    </p:spTree>
    <p:extLst>
      <p:ext uri="{BB962C8B-B14F-4D97-AF65-F5344CB8AC3E}">
        <p14:creationId xmlns:p14="http://schemas.microsoft.com/office/powerpoint/2010/main" val="190874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000" b="1" dirty="0"/>
              <a:t>3. Can we encode and encrypt images? </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0"/>
            <a:ext cx="10515600" cy="1775533"/>
          </a:xfrm>
        </p:spPr>
        <p:txBody>
          <a:bodyPr>
            <a:normAutofit/>
          </a:bodyPr>
          <a:lstStyle/>
          <a:p>
            <a:r>
              <a:rPr lang="en-US" sz="1600" dirty="0"/>
              <a:t>Answer: Yes, encoding and encryption is possible. We can encrypt the image as we encrypt the text is encrypted by software.</a:t>
            </a:r>
          </a:p>
          <a:p>
            <a:r>
              <a:rPr lang="en-US" sz="1600" dirty="0"/>
              <a:t>In software's there are various type of algorithms which having their mathematical operations and by using these operations algorithms comprise the image and change the value of image in such a way that can be hard to predict.</a:t>
            </a:r>
          </a:p>
          <a:p>
            <a:r>
              <a:rPr lang="en-US" sz="1600" dirty="0"/>
              <a:t>These software also provides keys to unlock the image to user and this key will be sent to user in differently to diminished the chances of hacking.</a:t>
            </a:r>
          </a:p>
        </p:txBody>
      </p:sp>
      <p:sp>
        <p:nvSpPr>
          <p:cNvPr id="4" name="Title 1">
            <a:extLst>
              <a:ext uri="{FF2B5EF4-FFF2-40B4-BE49-F238E27FC236}">
                <a16:creationId xmlns:a16="http://schemas.microsoft.com/office/drawing/2014/main" id="{C8290081-2592-46D4-9FC7-975A9E2E25B6}"/>
              </a:ext>
            </a:extLst>
          </p:cNvPr>
          <p:cNvSpPr txBox="1">
            <a:spLocks/>
          </p:cNvSpPr>
          <p:nvPr/>
        </p:nvSpPr>
        <p:spPr>
          <a:xfrm>
            <a:off x="558122" y="3192169"/>
            <a:ext cx="10515600" cy="71386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b="1" dirty="0"/>
              <a:t>4. Our database cannot be moved from the site, and we need to be able to access it externally using a secure API. Can you explain the architecture of a secure API? </a:t>
            </a:r>
          </a:p>
        </p:txBody>
      </p:sp>
      <p:sp>
        <p:nvSpPr>
          <p:cNvPr id="5" name="Text Placeholder 2">
            <a:extLst>
              <a:ext uri="{FF2B5EF4-FFF2-40B4-BE49-F238E27FC236}">
                <a16:creationId xmlns:a16="http://schemas.microsoft.com/office/drawing/2014/main" id="{5415E5DD-6EB9-4043-AD07-EEC7755F4193}"/>
              </a:ext>
            </a:extLst>
          </p:cNvPr>
          <p:cNvSpPr txBox="1">
            <a:spLocks/>
          </p:cNvSpPr>
          <p:nvPr/>
        </p:nvSpPr>
        <p:spPr>
          <a:xfrm>
            <a:off x="680930" y="4182863"/>
            <a:ext cx="10515600" cy="177553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dirty="0"/>
              <a:t>Answer: As security is imperative aspect, there are multiple ways to secure data. </a:t>
            </a:r>
          </a:p>
          <a:p>
            <a:r>
              <a:rPr lang="en-US" sz="1600" dirty="0"/>
              <a:t>Now in our scenario for Secure API architecture includes few things:</a:t>
            </a:r>
          </a:p>
          <a:p>
            <a:r>
              <a:rPr lang="en-US" sz="1600" dirty="0"/>
              <a:t>Minimum number of privileges, System fail safe checks, Mechanism economy, Open design, separate module  for permissions, Maintain  Backup of data.</a:t>
            </a:r>
          </a:p>
          <a:p>
            <a:r>
              <a:rPr lang="en-US" sz="1600" dirty="0"/>
              <a:t>For such kind of scenarios always use HTTPS.</a:t>
            </a:r>
          </a:p>
        </p:txBody>
      </p:sp>
    </p:spTree>
    <p:extLst>
      <p:ext uri="{BB962C8B-B14F-4D97-AF65-F5344CB8AC3E}">
        <p14:creationId xmlns:p14="http://schemas.microsoft.com/office/powerpoint/2010/main" val="4861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000" b="1" dirty="0"/>
              <a:t>Question 5: Can you recommend a secure framework for coding an API?</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1"/>
            <a:ext cx="10515600" cy="1633490"/>
          </a:xfrm>
        </p:spPr>
        <p:txBody>
          <a:bodyPr>
            <a:normAutofit/>
          </a:bodyPr>
          <a:lstStyle/>
          <a:p>
            <a:r>
              <a:rPr lang="en-US" sz="1600" dirty="0"/>
              <a:t> Answer:  As per me the secured as well as easy to use framework for users are Django and Flask.</a:t>
            </a:r>
          </a:p>
          <a:p>
            <a:r>
              <a:rPr lang="en-US" sz="1600" dirty="0"/>
              <a:t>Both Django and Flask use python and REST APIs for development purposes. Theses frameworks are very easy to use for any developer as  well as best for REST API. </a:t>
            </a:r>
          </a:p>
          <a:p>
            <a:r>
              <a:rPr lang="en-US" sz="1600" dirty="0"/>
              <a:t>Django is used by numerous applications like Google, YouTube and Instagram and REST frameworks of Django are easy for creating a secure API.</a:t>
            </a:r>
          </a:p>
        </p:txBody>
      </p:sp>
      <p:sp>
        <p:nvSpPr>
          <p:cNvPr id="5" name="Title 1">
            <a:extLst>
              <a:ext uri="{FF2B5EF4-FFF2-40B4-BE49-F238E27FC236}">
                <a16:creationId xmlns:a16="http://schemas.microsoft.com/office/drawing/2014/main" id="{EFDFD1B9-1E01-4291-8652-0765DDED3118}"/>
              </a:ext>
            </a:extLst>
          </p:cNvPr>
          <p:cNvSpPr txBox="1">
            <a:spLocks/>
          </p:cNvSpPr>
          <p:nvPr/>
        </p:nvSpPr>
        <p:spPr>
          <a:xfrm>
            <a:off x="680930" y="2983684"/>
            <a:ext cx="10515600" cy="71386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b="1" dirty="0"/>
              <a:t>Question 6: What data interchange format should we use while transferring data between locations?</a:t>
            </a:r>
          </a:p>
        </p:txBody>
      </p:sp>
      <p:sp>
        <p:nvSpPr>
          <p:cNvPr id="6" name="Text Placeholder 2">
            <a:extLst>
              <a:ext uri="{FF2B5EF4-FFF2-40B4-BE49-F238E27FC236}">
                <a16:creationId xmlns:a16="http://schemas.microsoft.com/office/drawing/2014/main" id="{D32D87DC-EA2F-4B6B-A418-4735A291EC16}"/>
              </a:ext>
            </a:extLst>
          </p:cNvPr>
          <p:cNvSpPr txBox="1">
            <a:spLocks/>
          </p:cNvSpPr>
          <p:nvPr/>
        </p:nvSpPr>
        <p:spPr>
          <a:xfrm>
            <a:off x="680930" y="3800429"/>
            <a:ext cx="10515600" cy="20322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dirty="0"/>
              <a:t> Answer: The best data format that one can use is JSON format. </a:t>
            </a:r>
          </a:p>
          <a:p>
            <a:r>
              <a:rPr lang="en-US" sz="1600" dirty="0"/>
              <a:t>JSON format is used by many developers if they are creating an application in which they are doing communication from server to server. </a:t>
            </a:r>
          </a:p>
          <a:p>
            <a:r>
              <a:rPr lang="en-US" sz="1600" dirty="0"/>
              <a:t>XML format are also other option, but it is outdated. There will be only very few application still running in markets that using XML format.</a:t>
            </a:r>
          </a:p>
          <a:p>
            <a:r>
              <a:rPr lang="en-US" sz="1600" dirty="0"/>
              <a:t>The benefit of using JSON is, its easy to understand and its already using widely so many solution are available for JSON.</a:t>
            </a:r>
          </a:p>
        </p:txBody>
      </p:sp>
    </p:spTree>
    <p:extLst>
      <p:ext uri="{BB962C8B-B14F-4D97-AF65-F5344CB8AC3E}">
        <p14:creationId xmlns:p14="http://schemas.microsoft.com/office/powerpoint/2010/main" val="36665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E5B8A-CCD8-46A9-87F4-E104DC0BAA55}"/>
              </a:ext>
            </a:extLst>
          </p:cNvPr>
          <p:cNvSpPr>
            <a:spLocks noGrp="1"/>
          </p:cNvSpPr>
          <p:nvPr>
            <p:ph type="title"/>
          </p:nvPr>
        </p:nvSpPr>
        <p:spPr>
          <a:xfrm>
            <a:off x="680930" y="566485"/>
            <a:ext cx="10515600" cy="713866"/>
          </a:xfrm>
        </p:spPr>
        <p:txBody>
          <a:bodyPr>
            <a:normAutofit/>
          </a:bodyPr>
          <a:lstStyle/>
          <a:p>
            <a:r>
              <a:rPr lang="en-US" sz="2000" b="1" dirty="0"/>
              <a:t>Question 7: How should we store our data in our many locations? </a:t>
            </a:r>
          </a:p>
        </p:txBody>
      </p:sp>
      <p:sp>
        <p:nvSpPr>
          <p:cNvPr id="3" name="Text Placeholder 2">
            <a:extLst>
              <a:ext uri="{FF2B5EF4-FFF2-40B4-BE49-F238E27FC236}">
                <a16:creationId xmlns:a16="http://schemas.microsoft.com/office/drawing/2014/main" id="{60F19EC6-0F53-4285-8C86-41E0F13A9FE9}"/>
              </a:ext>
            </a:extLst>
          </p:cNvPr>
          <p:cNvSpPr>
            <a:spLocks noGrp="1"/>
          </p:cNvSpPr>
          <p:nvPr>
            <p:ph type="body" idx="1"/>
          </p:nvPr>
        </p:nvSpPr>
        <p:spPr>
          <a:xfrm>
            <a:off x="680930" y="1526961"/>
            <a:ext cx="10515600" cy="1633490"/>
          </a:xfrm>
        </p:spPr>
        <p:txBody>
          <a:bodyPr>
            <a:normAutofit/>
          </a:bodyPr>
          <a:lstStyle/>
          <a:p>
            <a:r>
              <a:rPr lang="en-US" sz="1600" dirty="0"/>
              <a:t> Answer: There are myriad of ways to store data in many locations and from many few are given below:</a:t>
            </a:r>
          </a:p>
          <a:p>
            <a:r>
              <a:rPr lang="en-US" sz="1600" dirty="0"/>
              <a:t>Social Media storage: now a day there are numerous applications available to store data. Most of the applications have complete security with password.</a:t>
            </a:r>
          </a:p>
          <a:p>
            <a:r>
              <a:rPr lang="en-US" sz="1600" dirty="0"/>
              <a:t>Google Drive: Google drive is good option to store data. When users create google, account then google default give user space to store data. This safe as well as reliable for storing data for long life.</a:t>
            </a:r>
          </a:p>
        </p:txBody>
      </p:sp>
      <p:sp>
        <p:nvSpPr>
          <p:cNvPr id="5" name="Title 1">
            <a:extLst>
              <a:ext uri="{FF2B5EF4-FFF2-40B4-BE49-F238E27FC236}">
                <a16:creationId xmlns:a16="http://schemas.microsoft.com/office/drawing/2014/main" id="{EFDFD1B9-1E01-4291-8652-0765DDED3118}"/>
              </a:ext>
            </a:extLst>
          </p:cNvPr>
          <p:cNvSpPr txBox="1">
            <a:spLocks/>
          </p:cNvSpPr>
          <p:nvPr/>
        </p:nvSpPr>
        <p:spPr>
          <a:xfrm>
            <a:off x="680930" y="2983684"/>
            <a:ext cx="10515600" cy="71386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b="1" dirty="0"/>
              <a:t>Question 8: What are the ethical concerns related to the transmission of personal data? </a:t>
            </a:r>
          </a:p>
        </p:txBody>
      </p:sp>
      <p:sp>
        <p:nvSpPr>
          <p:cNvPr id="6" name="Text Placeholder 2">
            <a:extLst>
              <a:ext uri="{FF2B5EF4-FFF2-40B4-BE49-F238E27FC236}">
                <a16:creationId xmlns:a16="http://schemas.microsoft.com/office/drawing/2014/main" id="{D32D87DC-EA2F-4B6B-A418-4735A291EC16}"/>
              </a:ext>
            </a:extLst>
          </p:cNvPr>
          <p:cNvSpPr txBox="1">
            <a:spLocks/>
          </p:cNvSpPr>
          <p:nvPr/>
        </p:nvSpPr>
        <p:spPr>
          <a:xfrm>
            <a:off x="680930" y="3800429"/>
            <a:ext cx="10515600" cy="20322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sz="1600" dirty="0"/>
              <a:t> Answer: As we know with increasing technology, risk of hacking data is also increased and while transferring data the major concerns always comes that are:</a:t>
            </a:r>
          </a:p>
          <a:p>
            <a:pPr marL="342900" indent="-342900">
              <a:buAutoNum type="arabicPeriod"/>
            </a:pPr>
            <a:r>
              <a:rPr lang="en-US" sz="1600" dirty="0"/>
              <a:t>Hacking of Data</a:t>
            </a:r>
          </a:p>
          <a:p>
            <a:pPr marL="342900" indent="-342900">
              <a:buAutoNum type="arabicPeriod"/>
            </a:pPr>
            <a:r>
              <a:rPr lang="en-US" sz="1600" dirty="0"/>
              <a:t>Wrong use of data</a:t>
            </a:r>
          </a:p>
          <a:p>
            <a:pPr marL="342900" indent="-342900">
              <a:buAutoNum type="arabicPeriod"/>
            </a:pPr>
            <a:r>
              <a:rPr lang="en-US" sz="1600" dirty="0"/>
              <a:t>Lose of data</a:t>
            </a:r>
          </a:p>
        </p:txBody>
      </p:sp>
    </p:spTree>
    <p:extLst>
      <p:ext uri="{BB962C8B-B14F-4D97-AF65-F5344CB8AC3E}">
        <p14:creationId xmlns:p14="http://schemas.microsoft.com/office/powerpoint/2010/main" val="3038248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2F9955-0759-49C3-9AE5-99668B7FA45E}"/>
              </a:ext>
            </a:extLst>
          </p:cNvPr>
          <p:cNvSpPr>
            <a:spLocks noGrp="1"/>
          </p:cNvSpPr>
          <p:nvPr>
            <p:ph type="title"/>
          </p:nvPr>
        </p:nvSpPr>
        <p:spPr>
          <a:xfrm>
            <a:off x="966278" y="2133668"/>
            <a:ext cx="9910296" cy="2590027"/>
          </a:xfrm>
        </p:spPr>
        <p:txBody>
          <a:bodyPr vert="horz" lIns="91440" tIns="45720" rIns="91440" bIns="45720" rtlCol="0" anchor="t">
            <a:normAutofit/>
          </a:bodyPr>
          <a:lstStyle/>
          <a:p>
            <a:pPr algn="ctr"/>
            <a:r>
              <a:rPr lang="en-US" sz="2800" kern="1200" dirty="0">
                <a:solidFill>
                  <a:schemeClr val="tx1"/>
                </a:solidFill>
                <a:latin typeface="Segoe UI" panose="020B0502040204020203" pitchFamily="34" charset="0"/>
                <a:cs typeface="Segoe UI" panose="020B0502040204020203" pitchFamily="34" charset="0"/>
              </a:rPr>
              <a:t>Video link:</a:t>
            </a:r>
            <a:br>
              <a:rPr lang="en-US" sz="2800" kern="1200" dirty="0">
                <a:solidFill>
                  <a:schemeClr val="tx1"/>
                </a:solidFill>
                <a:latin typeface="Segoe UI" panose="020B0502040204020203" pitchFamily="34" charset="0"/>
                <a:cs typeface="Segoe UI" panose="020B0502040204020203" pitchFamily="34" charset="0"/>
              </a:rPr>
            </a:br>
            <a:br>
              <a:rPr lang="en-US" sz="2800" kern="1200" dirty="0">
                <a:solidFill>
                  <a:schemeClr val="tx1"/>
                </a:solidFill>
                <a:latin typeface="Segoe UI" panose="020B0502040204020203" pitchFamily="34" charset="0"/>
                <a:cs typeface="Segoe UI" panose="020B0502040204020203" pitchFamily="34" charset="0"/>
              </a:rPr>
            </a:br>
            <a:r>
              <a:rPr lang="en-US" sz="2800" kern="1200" dirty="0">
                <a:solidFill>
                  <a:schemeClr val="tx1"/>
                </a:solidFill>
                <a:latin typeface="Segoe UI" panose="020B0502040204020203" pitchFamily="34" charset="0"/>
                <a:cs typeface="Segoe UI" panose="020B0502040204020203" pitchFamily="34" charset="0"/>
                <a:hlinkClick r:id="rId2"/>
              </a:rPr>
              <a:t>https://youtu.be/S1H5sC353yg</a:t>
            </a:r>
            <a:r>
              <a:rPr lang="en-US" sz="2800" kern="1200" dirty="0">
                <a:solidFill>
                  <a:schemeClr val="tx1"/>
                </a:solidFill>
                <a:latin typeface="Segoe UI" panose="020B0502040204020203" pitchFamily="34" charset="0"/>
                <a:cs typeface="Segoe UI" panose="020B0502040204020203" pitchFamily="34" charset="0"/>
              </a:rPr>
              <a:t> </a:t>
            </a:r>
            <a:br>
              <a:rPr lang="en-US" sz="2800" kern="1200" dirty="0">
                <a:solidFill>
                  <a:schemeClr val="tx1"/>
                </a:solidFill>
                <a:latin typeface="Segoe UI" panose="020B0502040204020203" pitchFamily="34" charset="0"/>
                <a:cs typeface="Segoe UI" panose="020B0502040204020203" pitchFamily="34" charset="0"/>
              </a:rPr>
            </a:br>
            <a:endParaRPr lang="en-US" sz="2800" kern="1200" dirty="0">
              <a:solidFill>
                <a:schemeClr val="tx1"/>
              </a:solidFill>
              <a:latin typeface="Segoe UI" panose="020B0502040204020203" pitchFamily="34" charset="0"/>
              <a:cs typeface="Segoe UI" panose="020B0502040204020203" pitchFamily="34" charset="0"/>
            </a:endParaRPr>
          </a:p>
        </p:txBody>
      </p:sp>
      <p:sp>
        <p:nvSpPr>
          <p:cNvPr id="15"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8770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TotalTime>
  <Words>1213</Words>
  <Application>Microsoft Office PowerPoint</Application>
  <PresentationFormat>Widescreen</PresentationFormat>
  <Paragraphs>63</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Segoe UI</vt:lpstr>
      <vt:lpstr>Wingdings</vt:lpstr>
      <vt:lpstr>Office Theme</vt:lpstr>
      <vt:lpstr>Assignment 4</vt:lpstr>
      <vt:lpstr>Final Project - Security Technologies Recommendations</vt:lpstr>
      <vt:lpstr>About my self:</vt:lpstr>
      <vt:lpstr>1. How can we transfer personal data securely within their network?</vt:lpstr>
      <vt:lpstr>2. What security protocol is best for transferring personal files?</vt:lpstr>
      <vt:lpstr>3. Can we encode and encrypt images? </vt:lpstr>
      <vt:lpstr>Question 5: Can you recommend a secure framework for coding an API?</vt:lpstr>
      <vt:lpstr>Question 7: How should we store our data in our many locations? </vt:lpstr>
      <vt:lpstr>Video link:  https://youtu.be/S1H5sC353yg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3</dc:title>
  <dc:creator>Money Sharma</dc:creator>
  <cp:lastModifiedBy>Money Money</cp:lastModifiedBy>
  <cp:revision>58</cp:revision>
  <dcterms:created xsi:type="dcterms:W3CDTF">2021-04-08T22:16:08Z</dcterms:created>
  <dcterms:modified xsi:type="dcterms:W3CDTF">2021-04-21T07:23:55Z</dcterms:modified>
</cp:coreProperties>
</file>

<file path=docProps/thumbnail.jpeg>
</file>